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2"/>
  </p:notesMasterIdLst>
  <p:sldIdLst>
    <p:sldId id="324" r:id="rId2"/>
    <p:sldId id="327" r:id="rId3"/>
    <p:sldId id="311" r:id="rId4"/>
    <p:sldId id="329" r:id="rId5"/>
    <p:sldId id="330" r:id="rId6"/>
    <p:sldId id="314" r:id="rId7"/>
    <p:sldId id="336" r:id="rId8"/>
    <p:sldId id="338" r:id="rId9"/>
    <p:sldId id="332" r:id="rId10"/>
    <p:sldId id="315" r:id="rId11"/>
    <p:sldId id="341" r:id="rId12"/>
    <p:sldId id="326" r:id="rId13"/>
    <p:sldId id="347" r:id="rId14"/>
    <p:sldId id="348" r:id="rId15"/>
    <p:sldId id="342" r:id="rId16"/>
    <p:sldId id="344" r:id="rId17"/>
    <p:sldId id="345" r:id="rId18"/>
    <p:sldId id="346" r:id="rId19"/>
    <p:sldId id="349" r:id="rId20"/>
    <p:sldId id="34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D30E826E-C93B-4ECF-B16D-F30C7D3744DB}">
          <p14:sldIdLst>
            <p14:sldId id="324"/>
          </p14:sldIdLst>
        </p14:section>
        <p14:section name="PROJECT FLOW" id="{396755F2-2E6E-4481-9D9C-5D8B704B6138}">
          <p14:sldIdLst>
            <p14:sldId id="327"/>
          </p14:sldIdLst>
        </p14:section>
        <p14:section name="OBJECTIVE" id="{3EF18DDD-4E5F-4B35-93A5-85FBDFE21B19}">
          <p14:sldIdLst>
            <p14:sldId id="311"/>
            <p14:sldId id="329"/>
          </p14:sldIdLst>
        </p14:section>
        <p14:section name="DATA UNDERSTANDING" id="{C99B802C-5E0E-4DD6-B4DD-5DCE4CB5ED21}">
          <p14:sldIdLst>
            <p14:sldId id="330"/>
          </p14:sldIdLst>
        </p14:section>
        <p14:section name="CLEANING" id="{04F97350-4E02-430F-BBE8-F23E646D4082}">
          <p14:sldIdLst>
            <p14:sldId id="314"/>
            <p14:sldId id="336"/>
          </p14:sldIdLst>
        </p14:section>
        <p14:section name="Outlier detection" id="{C92C2CD9-4722-4028-A7C6-C81F4E585804}">
          <p14:sldIdLst>
            <p14:sldId id="338"/>
          </p14:sldIdLst>
        </p14:section>
        <p14:section name="DERIVED METRICS" id="{F9357701-09EB-48CB-90CD-26F5154B8C68}">
          <p14:sldIdLst>
            <p14:sldId id="332"/>
          </p14:sldIdLst>
        </p14:section>
        <p14:section name="VISUALIZATION" id="{D8DEC3D5-0A30-4A29-89DD-104E85C2F1E8}">
          <p14:sldIdLst>
            <p14:sldId id="315"/>
          </p14:sldIdLst>
        </p14:section>
        <p14:section name="UNIVARIATE" id="{85D487E0-D74E-4A8F-B6A4-1CECC43523DB}">
          <p14:sldIdLst>
            <p14:sldId id="341"/>
            <p14:sldId id="326"/>
          </p14:sldIdLst>
        </p14:section>
        <p14:section name="BIVARIATE" id="{34E2D4B2-EA4C-4D46-B35F-735C889BBAB1}">
          <p14:sldIdLst>
            <p14:sldId id="347"/>
            <p14:sldId id="348"/>
            <p14:sldId id="342"/>
            <p14:sldId id="344"/>
          </p14:sldIdLst>
        </p14:section>
        <p14:section name="MULTIVARIATE" id="{8EF303C4-2CF9-49CC-B8D8-D2D860D1585F}">
          <p14:sldIdLst>
            <p14:sldId id="345"/>
            <p14:sldId id="346"/>
          </p14:sldIdLst>
        </p14:section>
        <p14:section name="CONCLUSION" id="{3F78C769-6ED1-4E15-BD78-2B89D0E32D7C}">
          <p14:sldIdLst>
            <p14:sldId id="349"/>
            <p14:sldId id="34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09"/>
    <a:srgbClr val="0A1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1" autoAdjust="0"/>
    <p:restoredTop sz="97386" autoAdjust="0"/>
  </p:normalViewPr>
  <p:slideViewPr>
    <p:cSldViewPr snapToGrid="0">
      <p:cViewPr>
        <p:scale>
          <a:sx n="55" d="100"/>
          <a:sy n="55" d="100"/>
        </p:scale>
        <p:origin x="-1446" y="-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3ADBE-FD23-4298-8AA9-BE1BE42BC04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9A9ED-FE64-45F8-AE68-2FCA7E43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71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BF2E0D-176F-EE14-AF73-8CC62D289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348F881-C634-EC44-7932-0AA3BAE7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567943-E3A2-4F23-30B3-357DA86C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137743-67F3-8B47-F142-D1FBE4F5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3F6C26-F653-286E-CF03-377BC63E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2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34A13B-A368-6D14-CA5B-633C29AB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341C59-108D-F928-C323-7726B8892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94B118-620A-9F92-A96A-22A7C4CF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67B690-B81B-3A3F-4EDD-1308F56B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B694D-F1C7-10E4-16C0-AF71052D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6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876BA29-DEB6-1912-1A7A-52879B14A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254AC83-40DD-E684-41B7-C98948FBF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E3201E9-AD88-FB63-F781-7A1F10FC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09445E-5D08-02C2-B130-A433E068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E46BEA-E737-DAEE-8AFB-FA6E7C1F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343AC1-B3D5-4B36-E5B6-EE1B6E01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D0DC4C-77F9-3A23-601F-9FA406320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A42B48-5FA9-3CAC-3BA3-CA7B9DFB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F5D879-7C1E-923F-26B8-FF6AB51F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D4891D-5564-3271-B6F5-ADEC02CE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5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664008-17D4-C2FA-C9FA-F155F9A0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D5087A-9862-D817-1880-4A2C885FC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B82CD7-239D-0FAA-E83E-51B5096C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AF98BC-8618-041C-17F8-C92A8765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D01783-16AA-F9D2-064D-61138460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E702DA-CC0A-75D4-CF64-0B057AC2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734FED-307B-5B64-4250-82C57801E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99A7531-69CA-BE1E-A48C-C39D08CB7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0CA41A-5F37-AC79-FD9D-36929B63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F9AC60-3614-9A28-A4A6-7F42E356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37E823E-BF1E-AF72-0CE2-7ECF9E8A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1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7130B-3DE0-F9D2-F42E-5C894116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859816-394F-43DD-04AC-8308AB088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CC69F6D-E0A5-B401-FF5F-961B42D10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8C7F165-A8DD-5BA8-AF10-CA877ECA2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458AB84-1822-3151-F801-1F6AB371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E0F037A-96FC-FD73-616A-6D3B118B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3E7686F-6547-E9A7-7CC0-AE3435C2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273F858-E47F-BAED-43B2-F36740B1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5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F8BABC-91F2-5C2B-B0A2-9C1DBA9F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C33B1C9-4D7E-0EF4-DE50-029594B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17A6C5-0DD8-5627-C1B1-9F2414A2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4635C7A-DF0E-1B61-13F2-55FF1571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6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6F0949B-4273-7DA3-A7DF-3ED8C21C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A3F2433-C359-93C3-B71D-A430BD92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1A7CD9C-80D0-0BD9-0074-07B7C387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8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93AA98-F2C3-387D-EFCE-C1A00875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C7957D-7E98-E874-78D1-A73DAEF34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061FE0B-B3F9-769D-E9C0-FA75C2DFD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D3D925-68B8-3459-DB47-9CD24896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87B3B7-6027-9E2D-5D1C-F8874633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05645B9-4221-D4D3-A409-662A9253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3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1E92B5-DA4E-0E34-8BBD-EA8C203C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9880CC3-689A-8942-DD09-739E09F88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7584888-729C-A625-3587-E7D8B58E0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785D85-DA70-31B4-3CC5-DCD520A0A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88B9B00-5992-893E-0F27-11EE0517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EDB6AE-4B98-AB9B-D385-69FBF3FD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7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079A8E-8AA6-83CB-DDAD-EABE3CC3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F1CE6C-D60B-5CC2-14B1-A82DD8291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8D2AD3-0B82-176A-8050-AD62CAAE6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351A54-C9A7-DC99-9024-160DE76A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48AA79-748A-1D16-54D7-09F2B2F17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4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57950" y="1219200"/>
            <a:ext cx="36223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ARUN RAJ V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9112" y="4933949"/>
            <a:ext cx="5189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HOUSING  ANALYSIS</a:t>
            </a:r>
            <a:endParaRPr lang="en-US" sz="48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9112" y="5751103"/>
            <a:ext cx="2248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Milestone 1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4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LENOVO\Downloads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04799" y="385010"/>
            <a:ext cx="5791200" cy="133149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DATA </a:t>
            </a:r>
            <a:r>
              <a:rPr lang="en-US" sz="4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VISULIZATION</a:t>
            </a:r>
            <a:endParaRPr lang="en-US" sz="4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304799" y="2463479"/>
            <a:ext cx="1588169" cy="657726"/>
          </a:xfrm>
          <a:prstGeom prst="notched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otched Right Arrow 7"/>
          <p:cNvSpPr/>
          <p:nvPr/>
        </p:nvSpPr>
        <p:spPr>
          <a:xfrm>
            <a:off x="304798" y="3757863"/>
            <a:ext cx="1588169" cy="657726"/>
          </a:xfrm>
          <a:prstGeom prst="notched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>
            <a:off x="304799" y="5110425"/>
            <a:ext cx="1588169" cy="657726"/>
          </a:xfrm>
          <a:prstGeom prst="notched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21304" y="2475710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kira Expanded"/>
              </a:rPr>
              <a:t>UNIVARIATE ANALYSIS</a:t>
            </a:r>
            <a:endParaRPr lang="en-US" sz="4000" b="1" dirty="0">
              <a:solidFill>
                <a:schemeClr val="bg1"/>
              </a:solidFill>
              <a:latin typeface="Akira Expande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21304" y="3757863"/>
            <a:ext cx="56843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kira Expanded"/>
              </a:rPr>
              <a:t>BIVARIATE ANALYSIS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21304" y="5110425"/>
            <a:ext cx="6552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kira Expanded"/>
              </a:rPr>
              <a:t>MULTIVARIATE ANALYSIS</a:t>
            </a:r>
            <a:endParaRPr lang="en-US" b="1" dirty="0">
              <a:latin typeface="Akira Expanded"/>
            </a:endParaRPr>
          </a:p>
        </p:txBody>
      </p:sp>
    </p:spTree>
    <p:extLst>
      <p:ext uri="{BB962C8B-B14F-4D97-AF65-F5344CB8AC3E}">
        <p14:creationId xmlns:p14="http://schemas.microsoft.com/office/powerpoint/2010/main" val="83982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House Royalty-Free Images, Stock Photos &amp; Pictures | Shutter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">
                <a:schemeClr val="tx1">
                  <a:alpha val="47000"/>
                </a:scheme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C:\Users\LENOVO\Pictures\SC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4" y="838200"/>
            <a:ext cx="616127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534150" y="838200"/>
            <a:ext cx="5372098" cy="571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44.2%</a:t>
            </a:r>
            <a:r>
              <a:rPr lang="en-US" sz="2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of the data falls into the "3 Bedrooms" category.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33.3%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falls into the "4 Bedrooms" category</a:t>
            </a:r>
            <a:r>
              <a:rPr lang="en-US" sz="2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dirty="0" smtClean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12.3</a:t>
            </a:r>
            <a:r>
              <a:rPr lang="en-US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%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is in the "2 Bedrooms" category</a:t>
            </a:r>
            <a:r>
              <a:rPr lang="en-US" sz="2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7.7%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is in the "1 Bedroom" category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en-US" altLang="en-US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05544" y="114300"/>
            <a:ext cx="6580909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UNIVARIATE ANALYSIS</a:t>
            </a:r>
            <a:endParaRPr lang="en-US"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6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Maintenance — Educational YouTube videos for Building Management System  professionals — BMS-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LENOVO\Pictures\Screenshots\Screenshot (7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0" t="27338" r="37710" b="15589"/>
          <a:stretch/>
        </p:blipFill>
        <p:spPr bwMode="auto">
          <a:xfrm>
            <a:off x="133350" y="400050"/>
            <a:ext cx="62865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800850" y="400050"/>
            <a:ext cx="4705350" cy="609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distribution is skewed to the right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majority of properties in the dataset have between 2 and 3 bathrooms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suggests that properties with 4 or more bathrooms are less common.</a:t>
            </a: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14 Real Estate Increase Stock Video Footage - 4K and HD Video Clips |  Shutter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  <a14:imgEffect>
                      <a14:brightnessContrast bright="-10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LENOVO\Pictures\Screenshots\Screenshot (9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0" t="29880" r="28423" b="9155"/>
          <a:stretch/>
        </p:blipFill>
        <p:spPr bwMode="auto">
          <a:xfrm>
            <a:off x="139366" y="266700"/>
            <a:ext cx="6801852" cy="628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941218" y="266700"/>
            <a:ext cx="5010150" cy="6172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Market Segmentation: This plot could be used to segment the housing market based on the number of bedrooms and bathrooms. </a:t>
            </a:r>
            <a:endParaRPr lang="en-US" sz="2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Pricing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Strategy: Developers and real estate agents can use this information to price properties competitively. </a:t>
            </a:r>
            <a:endParaRPr lang="en-US" sz="2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Design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Considerations</a:t>
            </a:r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Builders can use this to inform the design of new homes, considering the typical number of bathrooms expected for different bedroom counts.</a:t>
            </a:r>
          </a:p>
        </p:txBody>
      </p:sp>
    </p:spTree>
    <p:extLst>
      <p:ext uri="{BB962C8B-B14F-4D97-AF65-F5344CB8AC3E}">
        <p14:creationId xmlns:p14="http://schemas.microsoft.com/office/powerpoint/2010/main" val="35829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2000"/>
                    </a14:imgEffect>
                    <a14:imgEffect>
                      <a14:brightnessContrast bright="-17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C:\Users\LENOVO\Pictures\Screenshots\Screenshot (30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t="23957" r="26720" b="5729"/>
          <a:stretch/>
        </p:blipFill>
        <p:spPr bwMode="auto">
          <a:xfrm>
            <a:off x="133350" y="247650"/>
            <a:ext cx="737235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810500" y="247650"/>
            <a:ext cx="4095750" cy="6419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Minimum: The lowest price in the dataset (excluding outliers</a:t>
            </a:r>
            <a:r>
              <a:rPr lang="en-US" sz="2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First Quartile (Q1): The price below which 25% of the data </a:t>
            </a:r>
            <a:r>
              <a:rPr lang="en-US" sz="2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falls.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Median </a:t>
            </a: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(Q2): The middle value of the </a:t>
            </a:r>
            <a:r>
              <a:rPr lang="en-US" sz="2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dataset.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Third </a:t>
            </a: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Quartile (Q3): The price below which 75% of the data </a:t>
            </a:r>
            <a:r>
              <a:rPr lang="en-US" sz="2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falls.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Maximum</a:t>
            </a: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The highest price in the dataset (excluding outliers).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5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illow In Legal Battle For Cheap Local Housing Data | Online Marketplac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  <a14:imgEffect>
                      <a14:brightnessContrast bright="-20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9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LENOVO\Pictures\Screenshots\Screenshot (8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t="26755" r="13259" b="12718"/>
          <a:stretch/>
        </p:blipFill>
        <p:spPr bwMode="auto">
          <a:xfrm>
            <a:off x="251660" y="266700"/>
            <a:ext cx="761599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8096250" y="235151"/>
            <a:ext cx="3905250" cy="6419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SEATTLE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is a top cities number 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 the data set , due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to its larger population, economic activity, and desirability as a place to live.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RENTON is           second cities of the data set</a:t>
            </a:r>
          </a:p>
          <a:p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3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01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714 Real Estate Increase Stock Video Footage - 4K and HD Video Clips |  Shutter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-22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LENOVO\Pictures\Screenshots\Screenshot (10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26151" r="18313" b="10252"/>
          <a:stretch/>
        </p:blipFill>
        <p:spPr bwMode="auto">
          <a:xfrm>
            <a:off x="323848" y="323850"/>
            <a:ext cx="7753352" cy="62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8267700" y="323850"/>
            <a:ext cx="3733800" cy="6248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Living Area as a Price Factor: Living area is likely a significant factor influencing the price of a property. Larger properties tend to be more expensive.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Other Factors: While living area is a strong predictor, other factors like location, amenities, and property condition also play a role in determining the price.</a:t>
            </a:r>
            <a:r>
              <a:rPr lang="en-US" alt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using Market Statistics Images – Browse 15,778 Stock Photos, Vectors, and  Video | Adobe 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7000"/>
                    </a14:imgEffect>
                    <a14:imgEffect>
                      <a14:brightnessContrast bright="-23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124701" y="171450"/>
            <a:ext cx="4781549" cy="6584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Each cell in the 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heat map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represents the correlation coefficient between two variables. Correlation coefficients range from -1 to 1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C:\Users\LENOVO\Pictures\Screenshots\Screenshot (27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4" t="26042" r="33456" b="10677"/>
          <a:stretch/>
        </p:blipFill>
        <p:spPr bwMode="auto">
          <a:xfrm>
            <a:off x="152400" y="171450"/>
            <a:ext cx="6743700" cy="658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0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D illustration of a house with an upward arrow and a bar chart  representing growth in the real estate market | Premium AI-gener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  <a14:imgEffect>
                      <a14:brightnessContrast bright="-25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LENOVO\Pictures\Screenshots\Screenshot (12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6" t="28563" r="36315" b="8498"/>
          <a:stretch/>
        </p:blipFill>
        <p:spPr bwMode="auto">
          <a:xfrm>
            <a:off x="206513" y="304800"/>
            <a:ext cx="6224337" cy="63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934200" y="304800"/>
            <a:ext cx="4991100" cy="6381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House prices tend to increase with both "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Sqft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Living" and "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Sqft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Lot," showing a positive correlation.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w luxury homes or large properties are present with significantly larger living spaces and lot sizes.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1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62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95300" y="400050"/>
            <a:ext cx="510540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US" sz="6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300" y="1752600"/>
            <a:ext cx="8820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housing data analysis project provides significant insights into the key factors influencing property prices and other aspects of the real estate market. 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LENOVO\Downloads\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1620764" y="476250"/>
            <a:ext cx="8976360" cy="6858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HOUSING ANALYSIS</a:t>
            </a:r>
            <a:endParaRPr lang="en-US" sz="4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594348" y="1245870"/>
            <a:ext cx="4800600" cy="396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kira Expanded"/>
                <a:cs typeface="Calibri Light" panose="020F0302020204030204" pitchFamily="34" charset="0"/>
              </a:rPr>
              <a:t>PROJECT FLOW</a:t>
            </a:r>
            <a:endParaRPr lang="en-US" sz="2400" dirty="0">
              <a:solidFill>
                <a:schemeClr val="tx1"/>
              </a:solidFill>
              <a:latin typeface="Akira Expanded"/>
              <a:cs typeface="Calibri Light" panose="020F030202020403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2440" y="2141220"/>
            <a:ext cx="2621280" cy="883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Objective</a:t>
            </a:r>
            <a:endParaRPr lang="en-US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02477" y="2148840"/>
            <a:ext cx="2651760" cy="883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Understanding</a:t>
            </a:r>
            <a:endParaRPr lang="en-US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942070" y="2141220"/>
            <a:ext cx="259080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  <a:p>
            <a:pPr algn="ctr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</a:t>
            </a:r>
          </a:p>
        </p:txBody>
      </p:sp>
      <p:sp>
        <p:nvSpPr>
          <p:cNvPr id="30" name="Rounded Rectangle 29"/>
          <p:cNvSpPr/>
          <p:nvPr/>
        </p:nvSpPr>
        <p:spPr>
          <a:xfrm flipH="1">
            <a:off x="8942070" y="4563661"/>
            <a:ext cx="2636522" cy="883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Data Visualization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 flipH="1">
            <a:off x="4617715" y="4578901"/>
            <a:ext cx="2636522" cy="883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Charts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02920" y="4563661"/>
            <a:ext cx="2590800" cy="899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Notched Right Arrow 2"/>
          <p:cNvSpPr/>
          <p:nvPr/>
        </p:nvSpPr>
        <p:spPr>
          <a:xfrm>
            <a:off x="3291840" y="2348484"/>
            <a:ext cx="978408" cy="484632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Notched Right Arrow 37"/>
          <p:cNvSpPr/>
          <p:nvPr/>
        </p:nvSpPr>
        <p:spPr>
          <a:xfrm>
            <a:off x="7416540" y="2325624"/>
            <a:ext cx="978408" cy="484632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Notched Right Arrow 38"/>
          <p:cNvSpPr/>
          <p:nvPr/>
        </p:nvSpPr>
        <p:spPr>
          <a:xfrm rot="5400000">
            <a:off x="9605762" y="3390138"/>
            <a:ext cx="978408" cy="484632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Notched Right Arrow 39"/>
          <p:cNvSpPr/>
          <p:nvPr/>
        </p:nvSpPr>
        <p:spPr>
          <a:xfrm rot="10800000">
            <a:off x="7568940" y="4763305"/>
            <a:ext cx="978408" cy="484632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otched Right Arrow 40"/>
          <p:cNvSpPr/>
          <p:nvPr/>
        </p:nvSpPr>
        <p:spPr>
          <a:xfrm rot="10800000">
            <a:off x="3333747" y="4778545"/>
            <a:ext cx="978408" cy="484632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9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5400" y="900380"/>
            <a:ext cx="55617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</a:t>
            </a:r>
            <a:endParaRPr lang="en-US" sz="8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695" y="5829300"/>
            <a:ext cx="11368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Calibri Light" panose="020F0302020204030204" pitchFamily="34" charset="0"/>
                <a:cs typeface="Calibri Light" panose="020F0302020204030204" pitchFamily="34" charset="0"/>
              </a:rPr>
              <a:t>Create your dream home beautifully</a:t>
            </a:r>
          </a:p>
        </p:txBody>
      </p:sp>
    </p:spTree>
    <p:extLst>
      <p:ext uri="{BB962C8B-B14F-4D97-AF65-F5344CB8AC3E}">
        <p14:creationId xmlns:p14="http://schemas.microsoft.com/office/powerpoint/2010/main" val="9467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LENOVO\Downloads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01053" y="753980"/>
            <a:ext cx="4572000" cy="898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OBJECTIVE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401053" y="2136338"/>
            <a:ext cx="56330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objective of this EDA is to uncover patterns and trends in real estate </a:t>
            </a:r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data, revealing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insights into property features like price, </a:t>
            </a:r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size , and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location to support informed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402960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 descr="C:\Users\LENOVO\Downloads\1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36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2950" y="476249"/>
            <a:ext cx="6288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 UNDERSTANDING </a:t>
            </a:r>
            <a:endParaRPr lang="en-US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950" y="1878746"/>
            <a:ext cx="24068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90393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Visualize housing market trends property sales and rental market analysis  data Concept Housing Market Trends Property Sales Analysis Rental Market  Analysis Data Visualization | Premium AI-gener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00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" y="0"/>
            <a:ext cx="5148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INITIAL EXPLORATION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66700" y="628650"/>
            <a:ext cx="51487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6700" y="769441"/>
            <a:ext cx="51487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3" name="Picture 3" descr="C:\Users\LENOVO\Pictures\Screenshots\Screenshot (1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873919"/>
            <a:ext cx="4171950" cy="493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700" y="5830668"/>
            <a:ext cx="6105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They are total 18 columns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1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LENOVO\Downloads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1044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37409" y="401052"/>
            <a:ext cx="3914274" cy="1042737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  <a:p>
            <a:r>
              <a:rPr lang="en-US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CLEANSING</a:t>
            </a:r>
          </a:p>
        </p:txBody>
      </p:sp>
      <p:sp>
        <p:nvSpPr>
          <p:cNvPr id="5" name="Striped Right Arrow 4"/>
          <p:cNvSpPr/>
          <p:nvPr/>
        </p:nvSpPr>
        <p:spPr>
          <a:xfrm>
            <a:off x="176460" y="1892963"/>
            <a:ext cx="721895" cy="385011"/>
          </a:xfrm>
          <a:prstGeom prst="striped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0533" y="1830755"/>
            <a:ext cx="3513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HANDLING MISSING DATA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triped Right Arrow 8"/>
          <p:cNvSpPr/>
          <p:nvPr/>
        </p:nvSpPr>
        <p:spPr>
          <a:xfrm>
            <a:off x="176459" y="2700080"/>
            <a:ext cx="721895" cy="385011"/>
          </a:xfrm>
          <a:prstGeom prst="striped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0532" y="2661752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REMOVING DUPLICATE</a:t>
            </a:r>
            <a:r>
              <a:rPr lang="en-U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RECORDS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Striped Right Arrow 10"/>
          <p:cNvSpPr/>
          <p:nvPr/>
        </p:nvSpPr>
        <p:spPr>
          <a:xfrm>
            <a:off x="176458" y="3428999"/>
            <a:ext cx="721895" cy="385011"/>
          </a:xfrm>
          <a:prstGeom prst="striped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0533" y="3428999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HANDLING OUTLIERS </a:t>
            </a:r>
            <a:endParaRPr lang="en-US" sz="2400" dirty="0"/>
          </a:p>
        </p:txBody>
      </p:sp>
      <p:sp>
        <p:nvSpPr>
          <p:cNvPr id="13" name="Striped Right Arrow 12"/>
          <p:cNvSpPr/>
          <p:nvPr/>
        </p:nvSpPr>
        <p:spPr>
          <a:xfrm>
            <a:off x="176461" y="4112120"/>
            <a:ext cx="721895" cy="385011"/>
          </a:xfrm>
          <a:prstGeom prst="striped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Striped Right Arrow 13"/>
          <p:cNvSpPr/>
          <p:nvPr/>
        </p:nvSpPr>
        <p:spPr>
          <a:xfrm>
            <a:off x="176461" y="4956996"/>
            <a:ext cx="721895" cy="385011"/>
          </a:xfrm>
          <a:prstGeom prst="striped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22405" y="4112120"/>
            <a:ext cx="4193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CORRECTING DATA TYPES</a:t>
            </a:r>
            <a:r>
              <a:rPr lang="en-US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70532" y="4926508"/>
            <a:ext cx="29498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DERIVED METRICS</a:t>
            </a:r>
          </a:p>
          <a:p>
            <a:endParaRPr lang="en-US" sz="2400" dirty="0" smtClean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45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9" grpId="0" animBg="1"/>
      <p:bldP spid="8" grpId="0"/>
      <p:bldP spid="11" grpId="0" animBg="1"/>
      <p:bldP spid="10" grpId="0"/>
      <p:bldP spid="13" grpId="0" animBg="1"/>
      <p:bldP spid="14" grpId="0" animBg="1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8" name="Picture 4" descr="US Real Estate Agents Remain Optimistic About Housing Market In 202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brightnessContrast bright="-33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0873" y="215384"/>
            <a:ext cx="64439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Handling Missing Data</a:t>
            </a:r>
          </a:p>
        </p:txBody>
      </p:sp>
      <p:pic>
        <p:nvPicPr>
          <p:cNvPr id="6149" name="Picture 5" descr="C:\Users\LENOVO\Pictures\Screenshots\Screenshot (15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35416" r="74451" b="20052"/>
          <a:stretch/>
        </p:blipFill>
        <p:spPr bwMode="auto">
          <a:xfrm>
            <a:off x="627220" y="1154732"/>
            <a:ext cx="3095625" cy="534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800600" y="1154731"/>
            <a:ext cx="6096000" cy="5346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There are 40 missing values in the </a:t>
            </a:r>
            <a:r>
              <a:rPr lang="en-US" sz="32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square feet living </a:t>
            </a:r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column</a:t>
            </a:r>
            <a:r>
              <a:rPr lang="en-US" sz="32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endParaRPr lang="en-US" sz="3200" dirty="0" smtClean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There are 14 missing values in the </a:t>
            </a:r>
            <a:r>
              <a:rPr lang="en-US" sz="32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square feet lot </a:t>
            </a:r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column</a:t>
            </a:r>
            <a:r>
              <a:rPr lang="en-US" sz="32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There are 23 missing values in the </a:t>
            </a:r>
            <a:r>
              <a:rPr lang="en-US" sz="32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year built </a:t>
            </a:r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column and 57 missing values in the city column.</a:t>
            </a:r>
            <a:endParaRPr lang="en-US" sz="3200" dirty="0" smtClean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71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38150" y="257175"/>
            <a:ext cx="6248400" cy="74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HANDLING OUTLIERS</a:t>
            </a:r>
            <a:endParaRPr lang="en-US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05650" y="1390650"/>
            <a:ext cx="4705350" cy="5067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C:\Users\LENOVO\Pictures\Screenshots\Screenshot (19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t="31511" r="48098" b="13281"/>
          <a:stretch/>
        </p:blipFill>
        <p:spPr bwMode="auto">
          <a:xfrm>
            <a:off x="228600" y="1390650"/>
            <a:ext cx="645795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154150" y="2343150"/>
            <a:ext cx="245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77800" y="4956095"/>
            <a:ext cx="2552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95168" y="1748969"/>
            <a:ext cx="457804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US" sz="3200" dirty="0" smtClean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en-US" sz="32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majority of </a:t>
            </a:r>
          </a:p>
          <a:p>
            <a:pPr lvl="0"/>
            <a:r>
              <a:rPr lang="en-US" sz="3200" dirty="0" smtClean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Homes </a:t>
            </a:r>
            <a:r>
              <a:rPr lang="en-US" sz="32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have a </a:t>
            </a:r>
            <a:r>
              <a:rPr lang="en-US" sz="3200" dirty="0" smtClean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living </a:t>
            </a:r>
          </a:p>
          <a:p>
            <a:pPr lvl="0"/>
            <a:r>
              <a:rPr lang="en-US" sz="32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area between </a:t>
            </a:r>
            <a:r>
              <a:rPr lang="en-US" sz="32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 to </a:t>
            </a:r>
            <a:endParaRPr lang="en-US" sz="3200" dirty="0" smtClean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/>
            <a:r>
              <a:rPr lang="en-US" sz="32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2000 square </a:t>
            </a:r>
            <a:r>
              <a:rPr lang="en-US" sz="32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feet </a:t>
            </a:r>
            <a:endParaRPr lang="en-US" sz="3200" dirty="0" smtClean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US" sz="3200" dirty="0" smtClean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Therefore , the outliers </a:t>
            </a:r>
          </a:p>
          <a:p>
            <a:pPr lvl="0"/>
            <a:r>
              <a:rPr lang="en-US" sz="32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are  values above  </a:t>
            </a:r>
          </a:p>
          <a:p>
            <a:pPr lvl="0"/>
            <a:r>
              <a:rPr lang="en-US" sz="32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4,000  square feet</a:t>
            </a:r>
            <a:endParaRPr lang="en-US" sz="320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/>
            <a:endParaRPr lang="en-US" sz="320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US" sz="320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1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9550" y="1619250"/>
            <a:ext cx="938000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per square foot for living space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total lot </a:t>
            </a: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area including above and basement </a:t>
            </a: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Living area per floor (average per floor</a:t>
            </a: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Bathroom-to-bedroom ratio</a:t>
            </a:r>
            <a:endParaRPr lang="en-US" sz="3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3400" y="304800"/>
            <a:ext cx="512445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DERIVED METRICS</a:t>
            </a:r>
            <a:endParaRPr lang="en-US" sz="4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1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2892</TotalTime>
  <Words>611</Words>
  <Application>Microsoft Office PowerPoint</Application>
  <PresentationFormat>Custom</PresentationFormat>
  <Paragraphs>125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 Paul</dc:creator>
  <cp:lastModifiedBy>LENOVO</cp:lastModifiedBy>
  <cp:revision>114</cp:revision>
  <dcterms:created xsi:type="dcterms:W3CDTF">2024-12-14T01:29:48Z</dcterms:created>
  <dcterms:modified xsi:type="dcterms:W3CDTF">2024-12-20T06:43:33Z</dcterms:modified>
</cp:coreProperties>
</file>